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1114" r:id="rId14"/>
    <p:sldId id="258" r:id="rId15"/>
    <p:sldId id="1485" r:id="rId16"/>
    <p:sldId id="1115" r:id="rId17"/>
    <p:sldId id="1486" r:id="rId18"/>
    <p:sldId id="1487" r:id="rId19"/>
    <p:sldId id="1488" r:id="rId20"/>
    <p:sldId id="1489" r:id="rId21"/>
    <p:sldId id="1490" r:id="rId22"/>
    <p:sldId id="1491" r:id="rId23"/>
    <p:sldId id="1492" r:id="rId24"/>
    <p:sldId id="1493" r:id="rId25"/>
    <p:sldId id="1494" r:id="rId26"/>
    <p:sldId id="1495" r:id="rId27"/>
    <p:sldId id="1496" r:id="rId28"/>
    <p:sldId id="1497" r:id="rId29"/>
    <p:sldId id="1498" r:id="rId30"/>
    <p:sldId id="1499" r:id="rId31"/>
    <p:sldId id="1500" r:id="rId32"/>
    <p:sldId id="1501" r:id="rId33"/>
    <p:sldId id="1502" r:id="rId34"/>
    <p:sldId id="1504" r:id="rId35"/>
    <p:sldId id="1505" r:id="rId36"/>
    <p:sldId id="1506" r:id="rId37"/>
    <p:sldId id="1507" r:id="rId38"/>
    <p:sldId id="1508" r:id="rId39"/>
    <p:sldId id="1509" r:id="rId40"/>
    <p:sldId id="1510" r:id="rId41"/>
    <p:sldId id="1511" r:id="rId42"/>
    <p:sldId id="1512" r:id="rId43"/>
    <p:sldId id="1513" r:id="rId44"/>
    <p:sldId id="1514" r:id="rId45"/>
    <p:sldId id="1515" r:id="rId46"/>
    <p:sldId id="1516" r:id="rId47"/>
    <p:sldId id="1517" r:id="rId48"/>
    <p:sldId id="1518" r:id="rId49"/>
    <p:sldId id="1519" r:id="rId50"/>
    <p:sldId id="1520" r:id="rId51"/>
    <p:sldId id="1521" r:id="rId52"/>
    <p:sldId id="1522" r:id="rId53"/>
    <p:sldId id="1523" r:id="rId54"/>
    <p:sldId id="1524" r:id="rId55"/>
    <p:sldId id="1525" r:id="rId56"/>
    <p:sldId id="1526" r:id="rId57"/>
    <p:sldId id="1527" r:id="rId58"/>
    <p:sldId id="1528" r:id="rId59"/>
    <p:sldId id="1529" r:id="rId60"/>
    <p:sldId id="1530" r:id="rId61"/>
    <p:sldId id="1531" r:id="rId62"/>
    <p:sldId id="1532" r:id="rId63"/>
    <p:sldId id="1533" r:id="rId64"/>
    <p:sldId id="1534" r:id="rId65"/>
    <p:sldId id="1535" r:id="rId66"/>
    <p:sldId id="1536" r:id="rId67"/>
    <p:sldId id="1537" r:id="rId68"/>
    <p:sldId id="1538" r:id="rId69"/>
    <p:sldId id="1539" r:id="rId70"/>
    <p:sldId id="1540" r:id="rId71"/>
    <p:sldId id="1541" r:id="rId72"/>
    <p:sldId id="1542" r:id="rId73"/>
    <p:sldId id="1543" r:id="rId74"/>
    <p:sldId id="1544" r:id="rId75"/>
    <p:sldId id="1545" r:id="rId76"/>
    <p:sldId id="1546" r:id="rId77"/>
    <p:sldId id="1547" r:id="rId78"/>
    <p:sldId id="1548" r:id="rId79"/>
    <p:sldId id="1549"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82915"/>
  </p:normalViewPr>
  <p:slideViewPr>
    <p:cSldViewPr snapToGrid="0">
      <p:cViewPr varScale="1">
        <p:scale>
          <a:sx n="90" d="100"/>
          <a:sy n="90" d="100"/>
        </p:scale>
        <p:origin x="1024" y="19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1:34:30.68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109091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857648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8179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01511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201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12514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84826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855346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704341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97705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428333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08381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47410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781966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92217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63368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230495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1169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95073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2097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947164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69787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68247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72068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11/4/23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11/4/23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11/4/23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11/4/23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11/4/23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11/4/23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11/4/23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11/4/23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11/4/23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11/4/23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11/4/23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11/4/23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11/4/23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11/4/23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11/4/23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11/4/23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11/4/23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11/4/23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11/4/23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11/4/23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11/4/23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11/4/23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11/4/23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11/4/23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11/4/23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11/4/23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11/4/23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11/4/23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11/4/23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11/4/23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11/4/23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11/4/23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11/4/23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11/4/23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11/4/23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11/4/23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11/4/23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11/4/23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11/4/23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11/4/23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11/4/23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11/4/23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11/4/23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11/4/23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11/4/23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11/4/23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11/4/23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11/4/23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11/4/23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11/4/23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11/4/23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11/4/23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11/4/23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11/4/23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11/4/23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11/4/23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11/4/23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11/4/23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11/4/23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11/4/23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11/4/23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11/4/23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11/4/23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11/4/23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11/4/23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11/4/23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11/4/23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11/4/23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11/4/23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11/4/23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11/4/23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11/4/23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11/4/23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11/4/23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11/4/23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11/4/23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11/4/23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11/4/23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11/4/23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11/4/23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11/4/23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11/4/23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11/4/23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11/4/23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11/4/23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11/4/23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11/4/23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11/4/23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11/4/23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11/4/23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11/4/23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11/4/23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11/4/23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11/4/23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11/4/23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11/4/23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11/4/23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11/4/23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11/4/23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11/4/23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11/4/23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11/4/23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11/4/23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11/4/23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11/4/23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11/4/23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11/4/23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11/4/23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11/4/23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11/4/23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11/4/23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11/4/23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11/4/23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11/4/23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11/4/23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11/4/23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11/4/23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11/4/23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11/4/23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11/4/23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11/4/23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11/4/23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11/4/23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11/4/23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11/4/23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11/4/23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11/4/23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11/4/23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11/4/23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11/4/23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11/4/23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11/4/23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11/4/23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11/4/23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11/4/23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11/4/23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11/4/23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11/4/23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11/4/23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11/4/23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11/4/23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5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76.emf"/></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第二章 大语言模型基础</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Tree>
    <p:extLst>
      <p:ext uri="{BB962C8B-B14F-4D97-AF65-F5344CB8AC3E}">
        <p14:creationId xmlns:p14="http://schemas.microsoft.com/office/powerpoint/2010/main" val="28128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Tree>
    <p:extLst>
      <p:ext uri="{BB962C8B-B14F-4D97-AF65-F5344CB8AC3E}">
        <p14:creationId xmlns:p14="http://schemas.microsoft.com/office/powerpoint/2010/main" val="397472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Tree>
    <p:extLst>
      <p:ext uri="{BB962C8B-B14F-4D97-AF65-F5344CB8AC3E}">
        <p14:creationId xmlns:p14="http://schemas.microsoft.com/office/powerpoint/2010/main" val="320970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Tree>
    <p:extLst>
      <p:ext uri="{BB962C8B-B14F-4D97-AF65-F5344CB8AC3E}">
        <p14:creationId xmlns:p14="http://schemas.microsoft.com/office/powerpoint/2010/main" val="283632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Tree>
    <p:extLst>
      <p:ext uri="{BB962C8B-B14F-4D97-AF65-F5344CB8AC3E}">
        <p14:creationId xmlns:p14="http://schemas.microsoft.com/office/powerpoint/2010/main" val="266598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Tree>
    <p:extLst>
      <p:ext uri="{BB962C8B-B14F-4D97-AF65-F5344CB8AC3E}">
        <p14:creationId xmlns:p14="http://schemas.microsoft.com/office/powerpoint/2010/main" val="154400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Tree>
    <p:extLst>
      <p:ext uri="{BB962C8B-B14F-4D97-AF65-F5344CB8AC3E}">
        <p14:creationId xmlns:p14="http://schemas.microsoft.com/office/powerpoint/2010/main" val="417284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Tree>
    <p:extLst>
      <p:ext uri="{BB962C8B-B14F-4D97-AF65-F5344CB8AC3E}">
        <p14:creationId xmlns:p14="http://schemas.microsoft.com/office/powerpoint/2010/main" val="388728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基于上述模块，根据图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Tree>
    <p:extLst>
      <p:ext uri="{BB962C8B-B14F-4D97-AF65-F5344CB8AC3E}">
        <p14:creationId xmlns:p14="http://schemas.microsoft.com/office/powerpoint/2010/main" val="23770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435958"/>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随着基于</a:t>
            </a:r>
            <a:r>
              <a:rPr lang="en-US" altLang="zh-CN" sz="2400" dirty="0">
                <a:effectLst/>
                <a:latin typeface="Microsoft YaHei" panose="020B0503020204020204" pitchFamily="34" charset="-122"/>
                <a:ea typeface="Microsoft YaHei" panose="020B0503020204020204" pitchFamily="34" charset="-122"/>
              </a:rPr>
              <a:t>Transformer </a:t>
            </a:r>
            <a:r>
              <a:rPr lang="zh-CN" altLang="en-US" sz="2400" dirty="0">
                <a:effectLst/>
                <a:latin typeface="Microsoft YaHei" panose="020B0503020204020204" pitchFamily="34" charset="-122"/>
                <a:ea typeface="Microsoft YaHei" panose="020B0503020204020204" pitchFamily="34" charset="-122"/>
              </a:rPr>
              <a:t>的各类语言模型的发展及预训练微调范式在自然语言处理各类任务中取得突破性进展，从</a:t>
            </a:r>
            <a:r>
              <a:rPr lang="en-US" altLang="zh-CN" sz="2400" dirty="0">
                <a:effectLst/>
                <a:latin typeface="Microsoft YaHei" panose="020B0503020204020204" pitchFamily="34" charset="-122"/>
                <a:ea typeface="Microsoft YaHei" panose="020B0503020204020204" pitchFamily="34" charset="-122"/>
              </a:rPr>
              <a:t>2020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err="1">
                <a:effectLst/>
                <a:latin typeface="Microsoft YaHei" panose="020B0503020204020204" pitchFamily="34" charset="-122"/>
                <a:ea typeface="Microsoft YaHei" panose="020B0503020204020204" pitchFamily="34" charset="-122"/>
              </a:rPr>
              <a:t>OpenAI</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开始，对大语言模型的研究逐渐深入。虽然大语言模型的参数量巨大，通过有监督微调和强化学习能够完成非常多的任务，但是其基础理论仍然离不开对语言的建模。</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911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Tree>
    <p:extLst>
      <p:ext uri="{BB962C8B-B14F-4D97-AF65-F5344CB8AC3E}">
        <p14:creationId xmlns:p14="http://schemas.microsoft.com/office/powerpoint/2010/main" val="201152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Tree>
    <p:extLst>
      <p:ext uri="{BB962C8B-B14F-4D97-AF65-F5344CB8AC3E}">
        <p14:creationId xmlns:p14="http://schemas.microsoft.com/office/powerpoint/2010/main" val="225821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341408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61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905843"/>
          </a:xfrm>
          <a:prstGeom prst="rect">
            <a:avLst/>
          </a:prstGeom>
          <a:noFill/>
        </p:spPr>
        <p:txBody>
          <a:bodyPr wrap="square">
            <a:spAutoFit/>
          </a:bodyPr>
          <a:lstStyle/>
          <a:p>
            <a:pPr algn="just">
              <a:lnSpc>
                <a:spcPct val="125000"/>
              </a:lnSpc>
            </a:pP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公司在</a:t>
            </a:r>
            <a:r>
              <a:rPr lang="en-US" altLang="zh-CN" sz="2400" dirty="0">
                <a:latin typeface="Microsoft YaHei" panose="020B0503020204020204" pitchFamily="34" charset="-122"/>
                <a:ea typeface="Microsoft YaHei" panose="020B0503020204020204" pitchFamily="34" charset="-122"/>
              </a:rPr>
              <a:t>2018 </a:t>
            </a:r>
            <a:r>
              <a:rPr lang="zh-CN" altLang="en-US" sz="2400" dirty="0">
                <a:latin typeface="Microsoft YaHei" panose="020B0503020204020204" pitchFamily="34" charset="-122"/>
                <a:ea typeface="Microsoft YaHei" panose="020B0503020204020204" pitchFamily="34" charset="-122"/>
              </a:rPr>
              <a:t>年提出的</a:t>
            </a:r>
            <a:r>
              <a:rPr lang="zh-CN" altLang="en-US" sz="2400" b="1" dirty="0">
                <a:solidFill>
                  <a:srgbClr val="0070C0"/>
                </a:solidFill>
                <a:latin typeface="Microsoft YaHei" panose="020B0503020204020204" pitchFamily="34" charset="-122"/>
                <a:ea typeface="Microsoft YaHei" panose="020B0503020204020204" pitchFamily="34" charset="-122"/>
              </a:rPr>
              <a:t>生成式预训练语言模型（</a:t>
            </a:r>
            <a:r>
              <a:rPr lang="en-US" sz="2400" b="1" dirty="0">
                <a:solidFill>
                  <a:srgbClr val="0070C0"/>
                </a:solidFill>
                <a:latin typeface="Microsoft YaHei" panose="020B0503020204020204" pitchFamily="34" charset="-122"/>
                <a:ea typeface="Microsoft YaHei" panose="020B0503020204020204" pitchFamily="34" charset="-122"/>
              </a:rPr>
              <a:t>Generative </a:t>
            </a:r>
            <a:r>
              <a:rPr lang="en-US" sz="2400" b="1" dirty="0" err="1">
                <a:solidFill>
                  <a:srgbClr val="0070C0"/>
                </a:solidFill>
                <a:latin typeface="Microsoft YaHei" panose="020B0503020204020204" pitchFamily="34" charset="-122"/>
                <a:ea typeface="Microsoft YaHei" panose="020B0503020204020204" pitchFamily="34" charset="-122"/>
              </a:rPr>
              <a:t>Pre-Training，GPT</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是典型的生成式预训练语言模型之一。</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的模型结构如图</a:t>
            </a:r>
            <a:r>
              <a:rPr lang="en-US" altLang="zh-CN" sz="2400" dirty="0">
                <a:latin typeface="Microsoft YaHei" panose="020B0503020204020204" pitchFamily="34" charset="-122"/>
                <a:ea typeface="Microsoft YaHei" panose="020B0503020204020204" pitchFamily="34" charset="-122"/>
              </a:rPr>
              <a:t>2.3 </a:t>
            </a:r>
            <a:r>
              <a:rPr lang="zh-CN" altLang="en-US" sz="2400" dirty="0">
                <a:latin typeface="Microsoft YaHei" panose="020B0503020204020204" pitchFamily="34" charset="-122"/>
                <a:ea typeface="Microsoft YaHei" panose="020B0503020204020204" pitchFamily="34" charset="-122"/>
              </a:rPr>
              <a:t>所示，它是由多层</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组成的单向语言模型，主要分为输入层、编码层和输出层三部分。</a:t>
            </a:r>
            <a:endParaRPr lang="zh-CN" altLang="en-US" sz="2800" dirty="0">
              <a:effectLst/>
              <a:latin typeface="Helvetica" pitchFamily="2" charset="0"/>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7F56F72F-7DEC-27E5-1F8D-F71DB20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534" y="2915107"/>
            <a:ext cx="5624126" cy="3215810"/>
          </a:xfrm>
          <a:prstGeom prst="rect">
            <a:avLst/>
          </a:prstGeom>
        </p:spPr>
      </p:pic>
      <p:sp>
        <p:nvSpPr>
          <p:cNvPr id="17" name="TextBox 16">
            <a:extLst>
              <a:ext uri="{FF2B5EF4-FFF2-40B4-BE49-F238E27FC236}">
                <a16:creationId xmlns:a16="http://schemas.microsoft.com/office/drawing/2014/main" id="{FF711FA6-FF9B-296F-265C-5C5EA1A92EED}"/>
              </a:ext>
            </a:extLst>
          </p:cNvPr>
          <p:cNvSpPr txBox="1"/>
          <p:nvPr/>
        </p:nvSpPr>
        <p:spPr>
          <a:xfrm>
            <a:off x="2917597" y="6220767"/>
            <a:ext cx="6096000" cy="461665"/>
          </a:xfrm>
          <a:prstGeom prst="rect">
            <a:avLst/>
          </a:prstGeom>
          <a:noFill/>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2.3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95952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结构和解码策略保证了输入文本每个位置只能依赖过去时刻的信息。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F1761CA5-656E-6767-1515-318259D311C5}"/>
              </a:ext>
            </a:extLst>
          </p:cNvPr>
          <p:cNvSpPr txBox="1"/>
          <p:nvPr/>
        </p:nvSpPr>
        <p:spPr>
          <a:xfrm>
            <a:off x="382586" y="2720947"/>
            <a:ext cx="11195049"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给定文本序列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首先在输入层中将其映射为稠密的向量：</a:t>
            </a:r>
          </a:p>
        </p:txBody>
      </p:sp>
      <p:pic>
        <p:nvPicPr>
          <p:cNvPr id="5" name="Picture 4">
            <a:extLst>
              <a:ext uri="{FF2B5EF4-FFF2-40B4-BE49-F238E27FC236}">
                <a16:creationId xmlns:a16="http://schemas.microsoft.com/office/drawing/2014/main" id="{991123C1-8A77-4CD9-7B0E-166FF654382B}"/>
              </a:ext>
            </a:extLst>
          </p:cNvPr>
          <p:cNvPicPr>
            <a:picLocks noChangeAspect="1"/>
          </p:cNvPicPr>
          <p:nvPr/>
        </p:nvPicPr>
        <p:blipFill>
          <a:blip r:embed="rId3"/>
          <a:stretch>
            <a:fillRect/>
          </a:stretch>
        </p:blipFill>
        <p:spPr>
          <a:xfrm>
            <a:off x="2487385" y="2918794"/>
            <a:ext cx="2723243" cy="249457"/>
          </a:xfrm>
          <a:prstGeom prst="rect">
            <a:avLst/>
          </a:prstGeom>
        </p:spPr>
      </p:pic>
      <p:pic>
        <p:nvPicPr>
          <p:cNvPr id="14" name="Picture 13">
            <a:extLst>
              <a:ext uri="{FF2B5EF4-FFF2-40B4-BE49-F238E27FC236}">
                <a16:creationId xmlns:a16="http://schemas.microsoft.com/office/drawing/2014/main" id="{CAB1E64F-2F72-E5DD-CFDD-EAF20D3BC504}"/>
              </a:ext>
            </a:extLst>
          </p:cNvPr>
          <p:cNvPicPr>
            <a:picLocks noChangeAspect="1"/>
          </p:cNvPicPr>
          <p:nvPr/>
        </p:nvPicPr>
        <p:blipFill>
          <a:blip r:embed="rId4"/>
          <a:stretch>
            <a:fillRect/>
          </a:stretch>
        </p:blipFill>
        <p:spPr>
          <a:xfrm>
            <a:off x="4957670" y="3373158"/>
            <a:ext cx="2276659" cy="511807"/>
          </a:xfrm>
          <a:prstGeom prst="rect">
            <a:avLst/>
          </a:prstGeom>
        </p:spPr>
      </p:pic>
      <p:sp>
        <p:nvSpPr>
          <p:cNvPr id="18" name="TextBox 17">
            <a:extLst>
              <a:ext uri="{FF2B5EF4-FFF2-40B4-BE49-F238E27FC236}">
                <a16:creationId xmlns:a16="http://schemas.microsoft.com/office/drawing/2014/main" id="{9C8B2A06-836C-990A-F99B-530E887D30D2}"/>
              </a:ext>
            </a:extLst>
          </p:cNvPr>
          <p:cNvSpPr txBox="1"/>
          <p:nvPr/>
        </p:nvSpPr>
        <p:spPr>
          <a:xfrm>
            <a:off x="382586" y="4025369"/>
            <a:ext cx="11098214"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随后将</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送入模型编码层。编码层由</a:t>
            </a:r>
            <a:r>
              <a:rPr lang="en-US" sz="2400" dirty="0">
                <a:latin typeface="Microsoft YaHei" panose="020B0503020204020204" pitchFamily="34" charset="-122"/>
                <a:ea typeface="Microsoft YaHei" panose="020B0503020204020204" pitchFamily="34" charset="-122"/>
              </a:rPr>
              <a:t>L </a:t>
            </a:r>
            <a:r>
              <a:rPr lang="zh-CN" altLang="en-US" sz="2400" dirty="0">
                <a:latin typeface="Microsoft YaHei" panose="020B0503020204020204" pitchFamily="34" charset="-122"/>
                <a:ea typeface="Microsoft YaHei" panose="020B0503020204020204" pitchFamily="34" charset="-122"/>
              </a:rPr>
              <a:t>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a:t>
            </a:r>
          </a:p>
        </p:txBody>
      </p:sp>
      <p:pic>
        <p:nvPicPr>
          <p:cNvPr id="19" name="Picture 18">
            <a:extLst>
              <a:ext uri="{FF2B5EF4-FFF2-40B4-BE49-F238E27FC236}">
                <a16:creationId xmlns:a16="http://schemas.microsoft.com/office/drawing/2014/main" id="{FE8E1FED-FE32-A83F-ADF9-7E4432462B8D}"/>
              </a:ext>
            </a:extLst>
          </p:cNvPr>
          <p:cNvPicPr>
            <a:picLocks noChangeAspect="1"/>
          </p:cNvPicPr>
          <p:nvPr/>
        </p:nvPicPr>
        <p:blipFill>
          <a:blip r:embed="rId5"/>
          <a:stretch>
            <a:fillRect/>
          </a:stretch>
        </p:blipFill>
        <p:spPr>
          <a:xfrm>
            <a:off x="3283187" y="5242474"/>
            <a:ext cx="5625623" cy="466212"/>
          </a:xfrm>
          <a:prstGeom prst="rect">
            <a:avLst/>
          </a:prstGeom>
        </p:spPr>
      </p:pic>
    </p:spTree>
    <p:extLst>
      <p:ext uri="{BB962C8B-B14F-4D97-AF65-F5344CB8AC3E}">
        <p14:creationId xmlns:p14="http://schemas.microsoft.com/office/powerpoint/2010/main" val="340669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973472"/>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模型的输出层基于最后一层的表示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预测每个位置上的条件概率，其计算过程可以表示为：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78B07E5-AFB8-C5CF-8066-82D54D470DE3}"/>
              </a:ext>
            </a:extLst>
          </p:cNvPr>
          <p:cNvPicPr>
            <a:picLocks noChangeAspect="1"/>
          </p:cNvPicPr>
          <p:nvPr/>
        </p:nvPicPr>
        <p:blipFill>
          <a:blip r:embed="rId3"/>
          <a:stretch>
            <a:fillRect/>
          </a:stretch>
        </p:blipFill>
        <p:spPr>
          <a:xfrm>
            <a:off x="3060700" y="2169064"/>
            <a:ext cx="6070600" cy="406400"/>
          </a:xfrm>
          <a:prstGeom prst="rect">
            <a:avLst/>
          </a:prstGeom>
        </p:spPr>
      </p:pic>
      <p:sp>
        <p:nvSpPr>
          <p:cNvPr id="16" name="TextBox 15">
            <a:extLst>
              <a:ext uri="{FF2B5EF4-FFF2-40B4-BE49-F238E27FC236}">
                <a16:creationId xmlns:a16="http://schemas.microsoft.com/office/drawing/2014/main" id="{3F55CFE3-F94F-C013-37D3-EEF10AE635AE}"/>
              </a:ext>
            </a:extLst>
          </p:cNvPr>
          <p:cNvSpPr txBox="1"/>
          <p:nvPr/>
        </p:nvSpPr>
        <p:spPr>
          <a:xfrm>
            <a:off x="2514600" y="2868594"/>
            <a:ext cx="6096000"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为词向量矩阵，</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为词表大小</a:t>
            </a:r>
          </a:p>
        </p:txBody>
      </p:sp>
      <p:pic>
        <p:nvPicPr>
          <p:cNvPr id="17" name="Picture 16">
            <a:extLst>
              <a:ext uri="{FF2B5EF4-FFF2-40B4-BE49-F238E27FC236}">
                <a16:creationId xmlns:a16="http://schemas.microsoft.com/office/drawing/2014/main" id="{EC2996B2-C314-CFE7-CD58-C0E60FEC715A}"/>
              </a:ext>
            </a:extLst>
          </p:cNvPr>
          <p:cNvPicPr>
            <a:picLocks noChangeAspect="1"/>
          </p:cNvPicPr>
          <p:nvPr/>
        </p:nvPicPr>
        <p:blipFill>
          <a:blip r:embed="rId4"/>
          <a:stretch>
            <a:fillRect/>
          </a:stretch>
        </p:blipFill>
        <p:spPr>
          <a:xfrm>
            <a:off x="525143" y="2965748"/>
            <a:ext cx="1701800" cy="317500"/>
          </a:xfrm>
          <a:prstGeom prst="rect">
            <a:avLst/>
          </a:prstGeom>
        </p:spPr>
      </p:pic>
      <p:sp>
        <p:nvSpPr>
          <p:cNvPr id="21" name="TextBox 20">
            <a:extLst>
              <a:ext uri="{FF2B5EF4-FFF2-40B4-BE49-F238E27FC236}">
                <a16:creationId xmlns:a16="http://schemas.microsoft.com/office/drawing/2014/main" id="{02CE1206-8D56-5F1C-503D-20B987934CFB}"/>
              </a:ext>
            </a:extLst>
          </p:cNvPr>
          <p:cNvSpPr txBox="1"/>
          <p:nvPr/>
        </p:nvSpPr>
        <p:spPr>
          <a:xfrm>
            <a:off x="382587" y="3688566"/>
            <a:ext cx="11577184" cy="973472"/>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单向语言模型</a:t>
            </a:r>
            <a:r>
              <a:rPr lang="zh-CN" altLang="en-US" sz="2400" dirty="0">
                <a:latin typeface="Microsoft YaHei" panose="020B0503020204020204" pitchFamily="34" charset="-122"/>
                <a:ea typeface="Microsoft YaHei" panose="020B0503020204020204" pitchFamily="34" charset="-122"/>
              </a:rPr>
              <a:t>按照阅读顺序输入文本序列</a:t>
            </a:r>
            <a:r>
              <a:rPr lang="en-US"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用常规语言模型目标优化</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的最大似然估计，使之能根据输入历史序列对当前词做出准确的预测：</a:t>
            </a:r>
          </a:p>
        </p:txBody>
      </p:sp>
      <p:pic>
        <p:nvPicPr>
          <p:cNvPr id="22" name="Picture 21">
            <a:extLst>
              <a:ext uri="{FF2B5EF4-FFF2-40B4-BE49-F238E27FC236}">
                <a16:creationId xmlns:a16="http://schemas.microsoft.com/office/drawing/2014/main" id="{C9042D5E-D130-BBCF-5B56-71CA25FA04D6}"/>
              </a:ext>
            </a:extLst>
          </p:cNvPr>
          <p:cNvPicPr>
            <a:picLocks noChangeAspect="1"/>
          </p:cNvPicPr>
          <p:nvPr/>
        </p:nvPicPr>
        <p:blipFill>
          <a:blip r:embed="rId5"/>
          <a:stretch>
            <a:fillRect/>
          </a:stretch>
        </p:blipFill>
        <p:spPr>
          <a:xfrm>
            <a:off x="3452811" y="4970203"/>
            <a:ext cx="5054600" cy="850900"/>
          </a:xfrm>
          <a:prstGeom prst="rect">
            <a:avLst/>
          </a:prstGeom>
        </p:spPr>
      </p:pic>
    </p:spTree>
    <p:extLst>
      <p:ext uri="{BB962C8B-B14F-4D97-AF65-F5344CB8AC3E}">
        <p14:creationId xmlns:p14="http://schemas.microsoft.com/office/powerpoint/2010/main" val="274460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通过无监督语言模型预训练，使得</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模型具备了一定的通用语义表示能力。下游任务微调（</a:t>
            </a:r>
            <a:r>
              <a:rPr lang="en-US" sz="2400" dirty="0">
                <a:latin typeface="Microsoft YaHei" panose="020B0503020204020204" pitchFamily="34" charset="-122"/>
                <a:ea typeface="Microsoft YaHei" panose="020B0503020204020204" pitchFamily="34" charset="-122"/>
              </a:rPr>
              <a:t>Downstream Task Fine-tuning）</a:t>
            </a:r>
            <a:r>
              <a:rPr lang="zh-CN" altLang="en-US" sz="2400" dirty="0">
                <a:latin typeface="Microsoft YaHei" panose="020B0503020204020204" pitchFamily="34" charset="-122"/>
                <a:ea typeface="Microsoft YaHei" panose="020B0503020204020204" pitchFamily="34" charset="-122"/>
              </a:rPr>
              <a:t>的目的是在通用语义表示的基础上，根据下游任务的特性进行适配。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BE5B32E2-59A0-A2C2-6FA2-BA3A1647622F}"/>
              </a:ext>
            </a:extLst>
          </p:cNvPr>
          <p:cNvSpPr txBox="1"/>
          <p:nvPr/>
        </p:nvSpPr>
        <p:spPr>
          <a:xfrm>
            <a:off x="382586" y="2690336"/>
            <a:ext cx="111950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先将文本序列</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输入</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模型，获得最后一层的最后一个词所对应的隐藏层输出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在此基础上，通过全连接层变换结合</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函数，得到标签预测结果。</a:t>
            </a:r>
          </a:p>
        </p:txBody>
      </p:sp>
      <p:pic>
        <p:nvPicPr>
          <p:cNvPr id="14" name="Picture 13">
            <a:extLst>
              <a:ext uri="{FF2B5EF4-FFF2-40B4-BE49-F238E27FC236}">
                <a16:creationId xmlns:a16="http://schemas.microsoft.com/office/drawing/2014/main" id="{9F34CF31-EE95-85E5-3CAE-E04E076D703E}"/>
              </a:ext>
            </a:extLst>
          </p:cNvPr>
          <p:cNvPicPr>
            <a:picLocks noChangeAspect="1"/>
          </p:cNvPicPr>
          <p:nvPr/>
        </p:nvPicPr>
        <p:blipFill>
          <a:blip r:embed="rId3"/>
          <a:stretch>
            <a:fillRect/>
          </a:stretch>
        </p:blipFill>
        <p:spPr>
          <a:xfrm>
            <a:off x="3886200" y="3780545"/>
            <a:ext cx="4419600" cy="381000"/>
          </a:xfrm>
          <a:prstGeom prst="rect">
            <a:avLst/>
          </a:prstGeom>
        </p:spPr>
      </p:pic>
      <p:sp>
        <p:nvSpPr>
          <p:cNvPr id="18" name="TextBox 17">
            <a:extLst>
              <a:ext uri="{FF2B5EF4-FFF2-40B4-BE49-F238E27FC236}">
                <a16:creationId xmlns:a16="http://schemas.microsoft.com/office/drawing/2014/main" id="{3B78834C-72B6-0FE8-BDD4-C26CE387AA3F}"/>
              </a:ext>
            </a:extLst>
          </p:cNvPr>
          <p:cNvSpPr txBox="1"/>
          <p:nvPr/>
        </p:nvSpPr>
        <p:spPr>
          <a:xfrm>
            <a:off x="382586" y="4498271"/>
            <a:ext cx="9341985"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通过对整个标注数据集</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优化如下目标函数精调下游任务：</a:t>
            </a:r>
          </a:p>
        </p:txBody>
      </p:sp>
      <p:pic>
        <p:nvPicPr>
          <p:cNvPr id="19" name="Picture 18">
            <a:extLst>
              <a:ext uri="{FF2B5EF4-FFF2-40B4-BE49-F238E27FC236}">
                <a16:creationId xmlns:a16="http://schemas.microsoft.com/office/drawing/2014/main" id="{95B2FC81-B1F6-5C36-24BD-6A67E8E38D8C}"/>
              </a:ext>
            </a:extLst>
          </p:cNvPr>
          <p:cNvPicPr>
            <a:picLocks noChangeAspect="1"/>
          </p:cNvPicPr>
          <p:nvPr/>
        </p:nvPicPr>
        <p:blipFill>
          <a:blip r:embed="rId4"/>
          <a:stretch>
            <a:fillRect/>
          </a:stretch>
        </p:blipFill>
        <p:spPr>
          <a:xfrm>
            <a:off x="3937000" y="5422117"/>
            <a:ext cx="4318000" cy="736600"/>
          </a:xfrm>
          <a:prstGeom prst="rect">
            <a:avLst/>
          </a:prstGeom>
        </p:spPr>
      </p:pic>
    </p:spTree>
    <p:extLst>
      <p:ext uri="{BB962C8B-B14F-4D97-AF65-F5344CB8AC3E}">
        <p14:creationId xmlns:p14="http://schemas.microsoft.com/office/powerpoint/2010/main" val="354069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灾难性遗忘（</a:t>
            </a:r>
            <a:r>
              <a:rPr lang="en-US" altLang="zh-CN" sz="2400" dirty="0">
                <a:latin typeface="Microsoft YaHei" panose="020B0503020204020204" pitchFamily="34" charset="-122"/>
                <a:ea typeface="Microsoft YaHei" panose="020B0503020204020204" pitchFamily="34" charset="-122"/>
              </a:rPr>
              <a:t>Catastrophic Forgetting</a:t>
            </a:r>
            <a:r>
              <a:rPr lang="zh-CN" altLang="en-US" sz="2400" dirty="0">
                <a:latin typeface="Microsoft YaHei" panose="020B0503020204020204" pitchFamily="34" charset="-122"/>
                <a:ea typeface="Microsoft YaHei" panose="020B0503020204020204" pitchFamily="34" charset="-122"/>
              </a:rPr>
              <a:t>）问题。因此，通常采用混合预训练任务损失和下游微调损失的方法来缓解上述问题。在实际应用中，通常采用如下公式进行下游任务微调：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352BAF3-8744-D571-C5C5-482C9A1B4D3A}"/>
              </a:ext>
            </a:extLst>
          </p:cNvPr>
          <p:cNvPicPr>
            <a:picLocks noChangeAspect="1"/>
          </p:cNvPicPr>
          <p:nvPr/>
        </p:nvPicPr>
        <p:blipFill>
          <a:blip r:embed="rId3"/>
          <a:stretch>
            <a:fillRect/>
          </a:stretch>
        </p:blipFill>
        <p:spPr>
          <a:xfrm>
            <a:off x="4514850" y="2852964"/>
            <a:ext cx="3162300" cy="368300"/>
          </a:xfrm>
          <a:prstGeom prst="rect">
            <a:avLst/>
          </a:prstGeom>
        </p:spPr>
      </p:pic>
    </p:spTree>
    <p:extLst>
      <p:ext uri="{BB962C8B-B14F-4D97-AF65-F5344CB8AC3E}">
        <p14:creationId xmlns:p14="http://schemas.microsoft.com/office/powerpoint/2010/main" val="33421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1989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Tree>
    <p:extLst>
      <p:ext uri="{BB962C8B-B14F-4D97-AF65-F5344CB8AC3E}">
        <p14:creationId xmlns:p14="http://schemas.microsoft.com/office/powerpoint/2010/main" val="4139093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Tree>
    <p:extLst>
      <p:ext uri="{BB962C8B-B14F-4D97-AF65-F5344CB8AC3E}">
        <p14:creationId xmlns:p14="http://schemas.microsoft.com/office/powerpoint/2010/main" val="253372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Tree>
    <p:extLst>
      <p:ext uri="{BB962C8B-B14F-4D97-AF65-F5344CB8AC3E}">
        <p14:creationId xmlns:p14="http://schemas.microsoft.com/office/powerpoint/2010/main" val="36441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Tree>
    <p:extLst>
      <p:ext uri="{BB962C8B-B14F-4D97-AF65-F5344CB8AC3E}">
        <p14:creationId xmlns:p14="http://schemas.microsoft.com/office/powerpoint/2010/main" val="79630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Tree>
    <p:extLst>
      <p:ext uri="{BB962C8B-B14F-4D97-AF65-F5344CB8AC3E}">
        <p14:creationId xmlns:p14="http://schemas.microsoft.com/office/powerpoint/2010/main" val="1804896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Tree>
    <p:extLst>
      <p:ext uri="{BB962C8B-B14F-4D97-AF65-F5344CB8AC3E}">
        <p14:creationId xmlns:p14="http://schemas.microsoft.com/office/powerpoint/2010/main" val="211967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Tree>
    <p:extLst>
      <p:ext uri="{BB962C8B-B14F-4D97-AF65-F5344CB8AC3E}">
        <p14:creationId xmlns:p14="http://schemas.microsoft.com/office/powerpoint/2010/main" val="63210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7702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B80BA-5CCF-4915-07A4-A2AF27C8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93" y="1880766"/>
            <a:ext cx="8604250" cy="4161620"/>
          </a:xfrm>
          <a:prstGeom prst="rect">
            <a:avLst/>
          </a:prstGeom>
        </p:spPr>
      </p:pic>
    </p:spTree>
    <p:extLst>
      <p:ext uri="{BB962C8B-B14F-4D97-AF65-F5344CB8AC3E}">
        <p14:creationId xmlns:p14="http://schemas.microsoft.com/office/powerpoint/2010/main" val="2626005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详细的证明和求解过程可以参考文献</a:t>
            </a:r>
            <a:r>
              <a:rPr lang="en-US" altLang="zh-CN" sz="2400" dirty="0">
                <a:latin typeface="Microsoft YaHei" panose="020B0503020204020204" pitchFamily="34" charset="-122"/>
                <a:ea typeface="Microsoft YaHei" panose="020B0503020204020204" pitchFamily="34" charset="-122"/>
              </a:rPr>
              <a:t>[52]</a:t>
            </a:r>
            <a:r>
              <a:rPr lang="zh-CN" altLang="en-US" sz="2400" dirty="0">
                <a:latin typeface="Microsoft YaHei" panose="020B0503020204020204" pitchFamily="34" charset="-122"/>
                <a:ea typeface="Microsoft YaHei" panose="020B0503020204020204" pitchFamily="34" charset="-122"/>
              </a:rPr>
              <a:t>，最终可以得到二维情况下用复数表示的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4566341-0880-949F-630B-3057D989FF83}"/>
              </a:ext>
            </a:extLst>
          </p:cNvPr>
          <p:cNvPicPr>
            <a:picLocks noChangeAspect="1"/>
          </p:cNvPicPr>
          <p:nvPr/>
        </p:nvPicPr>
        <p:blipFill>
          <a:blip r:embed="rId3"/>
          <a:stretch>
            <a:fillRect/>
          </a:stretch>
        </p:blipFill>
        <p:spPr>
          <a:xfrm>
            <a:off x="2335210" y="2561639"/>
            <a:ext cx="7289800" cy="381000"/>
          </a:xfrm>
          <a:prstGeom prst="rect">
            <a:avLst/>
          </a:prstGeom>
        </p:spPr>
      </p:pic>
      <p:sp>
        <p:nvSpPr>
          <p:cNvPr id="13" name="TextBox 12">
            <a:extLst>
              <a:ext uri="{FF2B5EF4-FFF2-40B4-BE49-F238E27FC236}">
                <a16:creationId xmlns:a16="http://schemas.microsoft.com/office/drawing/2014/main" id="{0F65943A-C91B-B285-2609-72E809205920}"/>
              </a:ext>
            </a:extLst>
          </p:cNvPr>
          <p:cNvSpPr txBox="1"/>
          <p:nvPr/>
        </p:nvSpPr>
        <p:spPr>
          <a:xfrm>
            <a:off x="382585" y="346439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根据复数乘法的几何意义，上述变换实际上是对应向量旋转，所以位置向量称为“旋转式位置编码”。还可以使用矩阵形式表示：</a:t>
            </a:r>
          </a:p>
        </p:txBody>
      </p:sp>
      <p:pic>
        <p:nvPicPr>
          <p:cNvPr id="19" name="Picture 18">
            <a:extLst>
              <a:ext uri="{FF2B5EF4-FFF2-40B4-BE49-F238E27FC236}">
                <a16:creationId xmlns:a16="http://schemas.microsoft.com/office/drawing/2014/main" id="{ACE62333-F028-AF06-DB9E-30B08DB45D41}"/>
              </a:ext>
            </a:extLst>
          </p:cNvPr>
          <p:cNvPicPr>
            <a:picLocks noChangeAspect="1"/>
          </p:cNvPicPr>
          <p:nvPr/>
        </p:nvPicPr>
        <p:blipFill>
          <a:blip r:embed="rId4"/>
          <a:stretch>
            <a:fillRect/>
          </a:stretch>
        </p:blipFill>
        <p:spPr>
          <a:xfrm>
            <a:off x="3541709" y="4743335"/>
            <a:ext cx="4876800" cy="749300"/>
          </a:xfrm>
          <a:prstGeom prst="rect">
            <a:avLst/>
          </a:prstGeom>
        </p:spPr>
      </p:pic>
    </p:spTree>
    <p:extLst>
      <p:ext uri="{BB962C8B-B14F-4D97-AF65-F5344CB8AC3E}">
        <p14:creationId xmlns:p14="http://schemas.microsoft.com/office/powerpoint/2010/main" val="115910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spTree>
    <p:extLst>
      <p:ext uri="{BB962C8B-B14F-4D97-AF65-F5344CB8AC3E}">
        <p14:creationId xmlns:p14="http://schemas.microsoft.com/office/powerpoint/2010/main" val="1618280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B511A96E-06CC-7FB7-ECBC-88A9E0B3F5C5}"/>
              </a:ext>
            </a:extLst>
          </p:cNvPr>
          <p:cNvPicPr>
            <a:picLocks noChangeAspect="1"/>
          </p:cNvPicPr>
          <p:nvPr/>
        </p:nvPicPr>
        <p:blipFill>
          <a:blip r:embed="rId3"/>
          <a:stretch>
            <a:fillRect/>
          </a:stretch>
        </p:blipFill>
        <p:spPr>
          <a:xfrm>
            <a:off x="201230" y="1882465"/>
            <a:ext cx="5938661" cy="3557681"/>
          </a:xfrm>
          <a:prstGeom prst="rect">
            <a:avLst/>
          </a:prstGeom>
        </p:spPr>
      </p:pic>
      <p:pic>
        <p:nvPicPr>
          <p:cNvPr id="5" name="Picture 4">
            <a:extLst>
              <a:ext uri="{FF2B5EF4-FFF2-40B4-BE49-F238E27FC236}">
                <a16:creationId xmlns:a16="http://schemas.microsoft.com/office/drawing/2014/main" id="{50EEE4B1-B065-86D1-1CD4-0862BC0B2734}"/>
              </a:ext>
            </a:extLst>
          </p:cNvPr>
          <p:cNvPicPr>
            <a:picLocks noChangeAspect="1"/>
          </p:cNvPicPr>
          <p:nvPr/>
        </p:nvPicPr>
        <p:blipFill>
          <a:blip r:embed="rId4"/>
          <a:stretch>
            <a:fillRect/>
          </a:stretch>
        </p:blipFill>
        <p:spPr>
          <a:xfrm>
            <a:off x="6349538" y="1136546"/>
            <a:ext cx="5641232" cy="5650061"/>
          </a:xfrm>
          <a:prstGeom prst="rect">
            <a:avLst/>
          </a:prstGeom>
        </p:spPr>
      </p:pic>
    </p:spTree>
    <p:extLst>
      <p:ext uri="{BB962C8B-B14F-4D97-AF65-F5344CB8AC3E}">
        <p14:creationId xmlns:p14="http://schemas.microsoft.com/office/powerpoint/2010/main" val="3780315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AFE2642-7FAC-2721-72EC-71A1052837A1}"/>
              </a:ext>
            </a:extLst>
          </p:cNvPr>
          <p:cNvPicPr>
            <a:picLocks noChangeAspect="1"/>
          </p:cNvPicPr>
          <p:nvPr/>
        </p:nvPicPr>
        <p:blipFill>
          <a:blip r:embed="rId3"/>
          <a:stretch>
            <a:fillRect/>
          </a:stretch>
        </p:blipFill>
        <p:spPr>
          <a:xfrm>
            <a:off x="260232" y="1524120"/>
            <a:ext cx="5624338" cy="5333880"/>
          </a:xfrm>
          <a:prstGeom prst="rect">
            <a:avLst/>
          </a:prstGeom>
        </p:spPr>
      </p:pic>
      <p:pic>
        <p:nvPicPr>
          <p:cNvPr id="4" name="Picture 3">
            <a:extLst>
              <a:ext uri="{FF2B5EF4-FFF2-40B4-BE49-F238E27FC236}">
                <a16:creationId xmlns:a16="http://schemas.microsoft.com/office/drawing/2014/main" id="{F4D86AA2-3B4A-2FDC-F0F3-3706190EE91E}"/>
              </a:ext>
            </a:extLst>
          </p:cNvPr>
          <p:cNvPicPr>
            <a:picLocks noChangeAspect="1"/>
          </p:cNvPicPr>
          <p:nvPr/>
        </p:nvPicPr>
        <p:blipFill>
          <a:blip r:embed="rId4"/>
          <a:stretch>
            <a:fillRect/>
          </a:stretch>
        </p:blipFill>
        <p:spPr>
          <a:xfrm>
            <a:off x="5980111" y="2156315"/>
            <a:ext cx="6045063" cy="3392057"/>
          </a:xfrm>
          <a:prstGeom prst="rect">
            <a:avLst/>
          </a:prstGeom>
        </p:spPr>
      </p:pic>
    </p:spTree>
    <p:extLst>
      <p:ext uri="{BB962C8B-B14F-4D97-AF65-F5344CB8AC3E}">
        <p14:creationId xmlns:p14="http://schemas.microsoft.com/office/powerpoint/2010/main" val="3865884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9112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Tree>
    <p:extLst>
      <p:ext uri="{BB962C8B-B14F-4D97-AF65-F5344CB8AC3E}">
        <p14:creationId xmlns:p14="http://schemas.microsoft.com/office/powerpoint/2010/main" val="647018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87" y="1982106"/>
            <a:ext cx="10476825" cy="3315607"/>
          </a:xfrm>
          <a:prstGeom prst="rect">
            <a:avLst/>
          </a:prstGeom>
        </p:spPr>
      </p:pic>
    </p:spTree>
    <p:extLst>
      <p:ext uri="{BB962C8B-B14F-4D97-AF65-F5344CB8AC3E}">
        <p14:creationId xmlns:p14="http://schemas.microsoft.com/office/powerpoint/2010/main" val="131345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8" y="2831327"/>
            <a:ext cx="11527637" cy="3078557"/>
          </a:xfrm>
          <a:prstGeom prst="rect">
            <a:avLst/>
          </a:prstGeom>
        </p:spPr>
      </p:pic>
    </p:spTree>
    <p:extLst>
      <p:ext uri="{BB962C8B-B14F-4D97-AF65-F5344CB8AC3E}">
        <p14:creationId xmlns:p14="http://schemas.microsoft.com/office/powerpoint/2010/main" val="318453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3"/>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4"/>
          <a:stretch>
            <a:fillRect/>
          </a:stretch>
        </p:blipFill>
        <p:spPr>
          <a:xfrm>
            <a:off x="3013075" y="4422121"/>
            <a:ext cx="5740400" cy="2299354"/>
          </a:xfrm>
          <a:prstGeom prst="rect">
            <a:avLst/>
          </a:prstGeom>
        </p:spPr>
      </p:pic>
    </p:spTree>
    <p:extLst>
      <p:ext uri="{BB962C8B-B14F-4D97-AF65-F5344CB8AC3E}">
        <p14:creationId xmlns:p14="http://schemas.microsoft.com/office/powerpoint/2010/main" val="4273496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Tree>
    <p:extLst>
      <p:ext uri="{BB962C8B-B14F-4D97-AF65-F5344CB8AC3E}">
        <p14:creationId xmlns:p14="http://schemas.microsoft.com/office/powerpoint/2010/main" val="3099621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Tree>
    <p:extLst>
      <p:ext uri="{BB962C8B-B14F-4D97-AF65-F5344CB8AC3E}">
        <p14:creationId xmlns:p14="http://schemas.microsoft.com/office/powerpoint/2010/main" val="164315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0509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Tree>
    <p:extLst>
      <p:ext uri="{BB962C8B-B14F-4D97-AF65-F5344CB8AC3E}">
        <p14:creationId xmlns:p14="http://schemas.microsoft.com/office/powerpoint/2010/main" val="1376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Tree>
    <p:extLst>
      <p:ext uri="{BB962C8B-B14F-4D97-AF65-F5344CB8AC3E}">
        <p14:creationId xmlns:p14="http://schemas.microsoft.com/office/powerpoint/2010/main" val="417080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441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36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Tree>
    <p:extLst>
      <p:ext uri="{BB962C8B-B14F-4D97-AF65-F5344CB8AC3E}">
        <p14:creationId xmlns:p14="http://schemas.microsoft.com/office/powerpoint/2010/main" val="1235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091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Tree>
    <p:extLst>
      <p:ext uri="{BB962C8B-B14F-4D97-AF65-F5344CB8AC3E}">
        <p14:creationId xmlns:p14="http://schemas.microsoft.com/office/powerpoint/2010/main" val="2446339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7233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29006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246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语言模型目标是建模自然语言的概率分布，在自然语言处理研究中具有重要的作用，是自然语言处理基础任务之一。从</a:t>
            </a:r>
            <a:r>
              <a:rPr lang="en-US" altLang="zh-CN" sz="2400" i="0" dirty="0">
                <a:effectLst/>
                <a:latin typeface="Microsoft YaHei" panose="020B0503020204020204" pitchFamily="34" charset="-122"/>
                <a:ea typeface="Microsoft YaHei" panose="020B0503020204020204" pitchFamily="34" charset="-122"/>
              </a:rPr>
              <a:t>2020</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err="1">
                <a:effectLst/>
                <a:latin typeface="Microsoft YaHei" panose="020B0503020204020204" pitchFamily="34" charset="-122"/>
                <a:ea typeface="Microsoft YaHei" panose="020B0503020204020204" pitchFamily="34" charset="-122"/>
              </a:rPr>
              <a:t>OpenAI</a:t>
            </a:r>
            <a:r>
              <a:rPr lang="zh-CN" altLang="en-US" sz="2400" i="0" dirty="0">
                <a:effectLst/>
                <a:latin typeface="Microsoft YaHei" panose="020B0503020204020204" pitchFamily="34" charset="-122"/>
                <a:ea typeface="Microsoft YaHei" panose="020B0503020204020204" pitchFamily="34" charset="-122"/>
              </a:rPr>
              <a:t>发布</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开始，大语言模型研究也逐渐深入。虽然大语言模型的参数量巨大，通过有监督微调和强化学习能够完成非常多的任务，但是其基础理论也仍然离不开对语言的建模。</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本章介绍</a:t>
            </a:r>
            <a:r>
              <a:rPr lang="zh-CN" altLang="en-US" sz="2400" i="0" dirty="0">
                <a:effectLst/>
                <a:latin typeface="Microsoft YaHei" panose="020B0503020204020204" pitchFamily="34" charset="-122"/>
                <a:ea typeface="Microsoft YaHei" panose="020B0503020204020204" pitchFamily="34" charset="-122"/>
              </a:rPr>
              <a:t>了</a:t>
            </a:r>
            <a:r>
              <a:rPr lang="en-US" altLang="zh-CN" sz="2400" i="0" dirty="0">
                <a:effectLst/>
                <a:latin typeface="Microsoft YaHei" panose="020B0503020204020204" pitchFamily="34" charset="-122"/>
                <a:ea typeface="Microsoft YaHei" panose="020B0503020204020204" pitchFamily="34" charset="-122"/>
              </a:rPr>
              <a:t>Transformer</a:t>
            </a:r>
            <a:r>
              <a:rPr lang="zh-CN" altLang="en-US" sz="2400" i="0" dirty="0">
                <a:effectLst/>
                <a:latin typeface="Microsoft YaHei" panose="020B0503020204020204" pitchFamily="34" charset="-122"/>
                <a:ea typeface="Microsoft YaHei" panose="020B0503020204020204" pitchFamily="34" charset="-122"/>
              </a:rPr>
              <a:t>结构，并在此基础上介绍生成式预训练语言模型</a:t>
            </a:r>
            <a:r>
              <a:rPr lang="en-US" altLang="zh-CN" sz="2400" i="0" dirty="0">
                <a:effectLst/>
                <a:latin typeface="Microsoft YaHei" panose="020B0503020204020204" pitchFamily="34" charset="-122"/>
                <a:ea typeface="Microsoft YaHei" panose="020B0503020204020204" pitchFamily="34" charset="-122"/>
              </a:rPr>
              <a:t>GPT</a:t>
            </a:r>
            <a:r>
              <a:rPr lang="zh-CN" altLang="en-US" sz="2400" i="0" dirty="0">
                <a:effectLst/>
                <a:latin typeface="Microsoft YaHei" panose="020B0503020204020204" pitchFamily="34" charset="-122"/>
                <a:ea typeface="Microsoft YaHei" panose="020B0503020204020204" pitchFamily="34" charset="-122"/>
              </a:rPr>
              <a:t>、大语言模型网络结构和注意力机制优化以及相关实践。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D85BA61-1708-02EC-AAB1-8F00A5968A8E}"/>
              </a:ext>
            </a:extLst>
          </p:cNvPr>
          <p:cNvPicPr>
            <a:picLocks noChangeAspect="1"/>
          </p:cNvPicPr>
          <p:nvPr/>
        </p:nvPicPr>
        <p:blipFill>
          <a:blip r:embed="rId3"/>
          <a:stretch>
            <a:fillRect/>
          </a:stretch>
        </p:blipFill>
        <p:spPr>
          <a:xfrm>
            <a:off x="4083050" y="5096802"/>
            <a:ext cx="4025900" cy="1041400"/>
          </a:xfrm>
          <a:prstGeom prst="rect">
            <a:avLst/>
          </a:prstGeom>
        </p:spPr>
      </p:pic>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spTree>
    <p:extLst>
      <p:ext uri="{BB962C8B-B14F-4D97-AF65-F5344CB8AC3E}">
        <p14:creationId xmlns:p14="http://schemas.microsoft.com/office/powerpoint/2010/main" val="16239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897B6A0-2385-7C4F-3FA2-C36125CA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287" y="998537"/>
            <a:ext cx="7934944" cy="5540375"/>
          </a:xfrm>
          <a:prstGeom prst="rect">
            <a:avLst/>
          </a:prstGeom>
        </p:spPr>
      </p:pic>
    </p:spTree>
    <p:extLst>
      <p:ext uri="{BB962C8B-B14F-4D97-AF65-F5344CB8AC3E}">
        <p14:creationId xmlns:p14="http://schemas.microsoft.com/office/powerpoint/2010/main" val="2378031489"/>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4999</TotalTime>
  <Pages>0</Pages>
  <Words>5552</Words>
  <Characters>0</Characters>
  <Application>Microsoft Macintosh PowerPoint</Application>
  <DocSecurity>0</DocSecurity>
  <PresentationFormat>Widescreen</PresentationFormat>
  <Lines>0</Lines>
  <Paragraphs>475</Paragraphs>
  <Slides>69</Slides>
  <Notes>62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69</vt:i4>
      </vt:variant>
    </vt:vector>
  </HeadingPairs>
  <TitlesOfParts>
    <vt:vector size="87" baseType="lpstr">
      <vt:lpstr>Microsoft YaHei</vt:lpstr>
      <vt:lpstr>Microsoft YaHei</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236</cp:revision>
  <dcterms:created xsi:type="dcterms:W3CDTF">2015-08-12T02:06:50Z</dcterms:created>
  <dcterms:modified xsi:type="dcterms:W3CDTF">2023-11-04T01:50:53Z</dcterms:modified>
  <cp:category/>
</cp:coreProperties>
</file>